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CCABE0-572E-429C-9AD9-799EAECD0EA8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32CFD1A6-AFA1-4750-AF97-C76B2242B6FA}">
      <dgm:prSet phldrT="[Текст]" custT="1"/>
      <dgm:spPr/>
      <dgm:t>
        <a:bodyPr/>
        <a:lstStyle/>
        <a:p>
          <a:pPr marL="0" indent="0">
            <a:buNone/>
          </a:pPr>
          <a:r>
            <a:rPr lang="en-US" sz="1600" dirty="0"/>
            <a:t>1. Metal Ion Size</a:t>
          </a:r>
        </a:p>
        <a:p>
          <a:pPr marL="0" indent="0">
            <a:buNone/>
          </a:pPr>
          <a:r>
            <a:rPr lang="en-US" sz="1600" dirty="0"/>
            <a:t>Larger metal ions can accommodate more ligands.</a:t>
          </a:r>
        </a:p>
        <a:p>
          <a:pPr marL="0" indent="0">
            <a:buNone/>
          </a:pPr>
          <a:r>
            <a:rPr lang="en-US" sz="1600" dirty="0"/>
            <a:t>e.g., Lanthanides → CN up to 12</a:t>
          </a:r>
          <a:endParaRPr lang="ru-KZ" sz="1600" dirty="0"/>
        </a:p>
      </dgm:t>
    </dgm:pt>
    <dgm:pt modelId="{1FC6767B-192A-4DC2-8F68-471C5D0E8DFC}" type="parTrans" cxnId="{65B6D6FD-46F4-474E-AF65-799872FE1F2F}">
      <dgm:prSet/>
      <dgm:spPr/>
      <dgm:t>
        <a:bodyPr/>
        <a:lstStyle/>
        <a:p>
          <a:endParaRPr lang="ru-KZ" sz="1600"/>
        </a:p>
      </dgm:t>
    </dgm:pt>
    <dgm:pt modelId="{45227DCF-9884-4BB6-9E42-6EFE15ACB35A}" type="sibTrans" cxnId="{65B6D6FD-46F4-474E-AF65-799872FE1F2F}">
      <dgm:prSet/>
      <dgm:spPr/>
      <dgm:t>
        <a:bodyPr/>
        <a:lstStyle/>
        <a:p>
          <a:endParaRPr lang="ru-KZ" sz="1600"/>
        </a:p>
      </dgm:t>
    </dgm:pt>
    <dgm:pt modelId="{86B2E301-3576-4061-8563-AADFAD8F8203}">
      <dgm:prSet phldrT="[Текст]" custT="1"/>
      <dgm:spPr/>
      <dgm:t>
        <a:bodyPr/>
        <a:lstStyle/>
        <a:p>
          <a:pPr marL="0" indent="0">
            <a:buNone/>
          </a:pPr>
          <a:r>
            <a:rPr lang="en-US" sz="1600" dirty="0"/>
            <a:t>2. Electronic Configuration</a:t>
          </a:r>
        </a:p>
        <a:p>
          <a:pPr marL="0" indent="0">
            <a:buNone/>
          </a:pPr>
          <a:r>
            <a:rPr lang="en-US" sz="1600" dirty="0"/>
            <a:t>d⁰ or f⁰ metals have less repulsion, allowing higher CN.</a:t>
          </a:r>
        </a:p>
        <a:p>
          <a:pPr marL="0" indent="0">
            <a:buNone/>
          </a:pPr>
          <a:r>
            <a:rPr lang="en-US" sz="1600" dirty="0"/>
            <a:t>d¹⁰ systems often show lower CN due to filled orbitals.</a:t>
          </a:r>
          <a:endParaRPr lang="ru-KZ" sz="1600" dirty="0"/>
        </a:p>
      </dgm:t>
    </dgm:pt>
    <dgm:pt modelId="{8288D767-9D5A-4D02-9331-6F873EF0C563}" type="parTrans" cxnId="{6AE307F8-3A16-4D94-9965-2746739FE106}">
      <dgm:prSet/>
      <dgm:spPr/>
      <dgm:t>
        <a:bodyPr/>
        <a:lstStyle/>
        <a:p>
          <a:endParaRPr lang="ru-KZ" sz="1600"/>
        </a:p>
      </dgm:t>
    </dgm:pt>
    <dgm:pt modelId="{C0B702CD-884F-47AA-9CAB-EEDD62C417E1}" type="sibTrans" cxnId="{6AE307F8-3A16-4D94-9965-2746739FE106}">
      <dgm:prSet/>
      <dgm:spPr/>
      <dgm:t>
        <a:bodyPr/>
        <a:lstStyle/>
        <a:p>
          <a:endParaRPr lang="ru-KZ" sz="1600"/>
        </a:p>
      </dgm:t>
    </dgm:pt>
    <dgm:pt modelId="{64CAB2D7-59B5-4741-94A0-29A67EFE744A}">
      <dgm:prSet phldrT="[Текст]" custT="1"/>
      <dgm:spPr/>
      <dgm:t>
        <a:bodyPr/>
        <a:lstStyle/>
        <a:p>
          <a:pPr marL="0" indent="0">
            <a:buNone/>
          </a:pPr>
          <a:r>
            <a:rPr lang="en-US" sz="1600" dirty="0"/>
            <a:t>3. Ligand Size and Donor Strength</a:t>
          </a:r>
        </a:p>
        <a:p>
          <a:pPr marL="0" indent="0">
            <a:buNone/>
          </a:pPr>
          <a:r>
            <a:rPr lang="en-US" sz="1600" dirty="0"/>
            <a:t>Small ligands (F⁻, CN⁻, H₂O) favor high CN.</a:t>
          </a:r>
        </a:p>
        <a:p>
          <a:pPr marL="0" indent="0">
            <a:buNone/>
          </a:pPr>
          <a:r>
            <a:rPr lang="en-US" sz="1600" dirty="0"/>
            <a:t>Bulky ligands (</a:t>
          </a:r>
          <a:r>
            <a:rPr lang="en-US" sz="1600" dirty="0" err="1"/>
            <a:t>PPh</a:t>
          </a:r>
          <a:r>
            <a:rPr lang="en-US" sz="1600" dirty="0"/>
            <a:t>₃, </a:t>
          </a:r>
          <a:r>
            <a:rPr lang="en-US" sz="1600" dirty="0" err="1"/>
            <a:t>tBuNH</a:t>
          </a:r>
          <a:r>
            <a:rPr lang="en-US" sz="1600" dirty="0"/>
            <a:t>₂) limit CN to 2–4.</a:t>
          </a:r>
        </a:p>
      </dgm:t>
    </dgm:pt>
    <dgm:pt modelId="{EC0B098A-5EE2-4081-AC38-FF864A03047B}" type="parTrans" cxnId="{05DE559C-5A22-40A8-A693-9F9264AC1A82}">
      <dgm:prSet/>
      <dgm:spPr/>
      <dgm:t>
        <a:bodyPr/>
        <a:lstStyle/>
        <a:p>
          <a:endParaRPr lang="ru-KZ" sz="1600"/>
        </a:p>
      </dgm:t>
    </dgm:pt>
    <dgm:pt modelId="{0898AF1D-949A-4A10-ABEA-3DDE21A1B70A}" type="sibTrans" cxnId="{05DE559C-5A22-40A8-A693-9F9264AC1A82}">
      <dgm:prSet/>
      <dgm:spPr/>
      <dgm:t>
        <a:bodyPr/>
        <a:lstStyle/>
        <a:p>
          <a:endParaRPr lang="ru-KZ" sz="1600"/>
        </a:p>
      </dgm:t>
    </dgm:pt>
    <dgm:pt modelId="{36DF54DA-E4D3-4F85-8521-15014F0D2A7B}">
      <dgm:prSet custT="1"/>
      <dgm:spPr/>
      <dgm:t>
        <a:bodyPr/>
        <a:lstStyle/>
        <a:p>
          <a:pPr marL="0" indent="0">
            <a:buNone/>
          </a:pPr>
          <a:r>
            <a:rPr lang="en-US" sz="1600" dirty="0"/>
            <a:t>4. Solvent and Crystal Packing</a:t>
          </a:r>
        </a:p>
        <a:p>
          <a:pPr marL="0" indent="0">
            <a:buNone/>
          </a:pPr>
          <a:r>
            <a:rPr lang="en-US" sz="1600" dirty="0"/>
            <a:t>Coordination number may change in solution vs. solid state.</a:t>
          </a:r>
        </a:p>
        <a:p>
          <a:pPr marL="0" indent="0">
            <a:buNone/>
          </a:pPr>
          <a:r>
            <a:rPr lang="en-US" sz="1600" dirty="0"/>
            <a:t>Example: [Co(H₂O)₆]²⁺ (</a:t>
          </a:r>
          <a:r>
            <a:rPr lang="en-US" sz="1600" dirty="0" err="1"/>
            <a:t>aq</a:t>
          </a:r>
          <a:r>
            <a:rPr lang="en-US" sz="1600" dirty="0"/>
            <a:t>) vs. [</a:t>
          </a:r>
          <a:r>
            <a:rPr lang="en-US" sz="1600" dirty="0" err="1"/>
            <a:t>CoCl</a:t>
          </a:r>
          <a:r>
            <a:rPr lang="en-US" sz="1600" dirty="0"/>
            <a:t>₄]²⁻ (solid).</a:t>
          </a:r>
          <a:endParaRPr lang="ru-KZ" sz="1600" dirty="0"/>
        </a:p>
      </dgm:t>
    </dgm:pt>
    <dgm:pt modelId="{5CFE42AE-2E4F-4620-ABFD-3353407F9D35}" type="parTrans" cxnId="{9BCC18F3-131F-41B1-9A83-6331A4CD568E}">
      <dgm:prSet/>
      <dgm:spPr/>
      <dgm:t>
        <a:bodyPr/>
        <a:lstStyle/>
        <a:p>
          <a:endParaRPr lang="ru-KZ" sz="1600"/>
        </a:p>
      </dgm:t>
    </dgm:pt>
    <dgm:pt modelId="{94961803-157D-4873-AFA3-BF583285383B}" type="sibTrans" cxnId="{9BCC18F3-131F-41B1-9A83-6331A4CD568E}">
      <dgm:prSet/>
      <dgm:spPr/>
      <dgm:t>
        <a:bodyPr/>
        <a:lstStyle/>
        <a:p>
          <a:endParaRPr lang="ru-KZ" sz="1600"/>
        </a:p>
      </dgm:t>
    </dgm:pt>
    <dgm:pt modelId="{F1FCA84B-4830-4272-8AED-52EAF59665A9}" type="pres">
      <dgm:prSet presAssocID="{5ACCABE0-572E-429C-9AD9-799EAECD0EA8}" presName="linear" presStyleCnt="0">
        <dgm:presLayoutVars>
          <dgm:dir/>
          <dgm:animLvl val="lvl"/>
          <dgm:resizeHandles val="exact"/>
        </dgm:presLayoutVars>
      </dgm:prSet>
      <dgm:spPr/>
    </dgm:pt>
    <dgm:pt modelId="{A1E4D47A-D999-48D8-89F9-BBFD2481AD0F}" type="pres">
      <dgm:prSet presAssocID="{32CFD1A6-AFA1-4750-AF97-C76B2242B6FA}" presName="parentLin" presStyleCnt="0"/>
      <dgm:spPr/>
    </dgm:pt>
    <dgm:pt modelId="{CAF201EE-1D90-4035-AFD1-9174D2419223}" type="pres">
      <dgm:prSet presAssocID="{32CFD1A6-AFA1-4750-AF97-C76B2242B6FA}" presName="parentLeftMargin" presStyleLbl="node1" presStyleIdx="0" presStyleCnt="4"/>
      <dgm:spPr/>
    </dgm:pt>
    <dgm:pt modelId="{7D2C63AC-7EFC-4B32-A97C-74349D7E4F06}" type="pres">
      <dgm:prSet presAssocID="{32CFD1A6-AFA1-4750-AF97-C76B2242B6F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F428181-F1B8-4FE7-9B3B-8138992E031F}" type="pres">
      <dgm:prSet presAssocID="{32CFD1A6-AFA1-4750-AF97-C76B2242B6FA}" presName="negativeSpace" presStyleCnt="0"/>
      <dgm:spPr/>
    </dgm:pt>
    <dgm:pt modelId="{75D374CA-1068-4992-AF8D-B84B70070085}" type="pres">
      <dgm:prSet presAssocID="{32CFD1A6-AFA1-4750-AF97-C76B2242B6FA}" presName="childText" presStyleLbl="conFgAcc1" presStyleIdx="0" presStyleCnt="4">
        <dgm:presLayoutVars>
          <dgm:bulletEnabled val="1"/>
        </dgm:presLayoutVars>
      </dgm:prSet>
      <dgm:spPr/>
    </dgm:pt>
    <dgm:pt modelId="{4BCCEA6F-C8C4-4B53-A186-9BF6FDEE8F86}" type="pres">
      <dgm:prSet presAssocID="{45227DCF-9884-4BB6-9E42-6EFE15ACB35A}" presName="spaceBetweenRectangles" presStyleCnt="0"/>
      <dgm:spPr/>
    </dgm:pt>
    <dgm:pt modelId="{30EA4DDC-D6EA-4C40-89C4-53A3316E1398}" type="pres">
      <dgm:prSet presAssocID="{86B2E301-3576-4061-8563-AADFAD8F8203}" presName="parentLin" presStyleCnt="0"/>
      <dgm:spPr/>
    </dgm:pt>
    <dgm:pt modelId="{5ABC56C8-47E6-404F-BCAE-377DE791059B}" type="pres">
      <dgm:prSet presAssocID="{86B2E301-3576-4061-8563-AADFAD8F8203}" presName="parentLeftMargin" presStyleLbl="node1" presStyleIdx="0" presStyleCnt="4"/>
      <dgm:spPr/>
    </dgm:pt>
    <dgm:pt modelId="{42703BF7-2D06-433A-94FD-ED855CF7BDE1}" type="pres">
      <dgm:prSet presAssocID="{86B2E301-3576-4061-8563-AADFAD8F820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1C808CF-AAD7-493D-9B78-6962A9DE61CD}" type="pres">
      <dgm:prSet presAssocID="{86B2E301-3576-4061-8563-AADFAD8F8203}" presName="negativeSpace" presStyleCnt="0"/>
      <dgm:spPr/>
    </dgm:pt>
    <dgm:pt modelId="{8B7DEE41-2A57-499F-A423-4B7CE0EA9CBF}" type="pres">
      <dgm:prSet presAssocID="{86B2E301-3576-4061-8563-AADFAD8F8203}" presName="childText" presStyleLbl="conFgAcc1" presStyleIdx="1" presStyleCnt="4">
        <dgm:presLayoutVars>
          <dgm:bulletEnabled val="1"/>
        </dgm:presLayoutVars>
      </dgm:prSet>
      <dgm:spPr/>
    </dgm:pt>
    <dgm:pt modelId="{2A26A59E-4FED-4C19-A0E2-65D64081DCFF}" type="pres">
      <dgm:prSet presAssocID="{C0B702CD-884F-47AA-9CAB-EEDD62C417E1}" presName="spaceBetweenRectangles" presStyleCnt="0"/>
      <dgm:spPr/>
    </dgm:pt>
    <dgm:pt modelId="{7D964BC9-A4B2-467D-88B9-F20E2080241A}" type="pres">
      <dgm:prSet presAssocID="{64CAB2D7-59B5-4741-94A0-29A67EFE744A}" presName="parentLin" presStyleCnt="0"/>
      <dgm:spPr/>
    </dgm:pt>
    <dgm:pt modelId="{E4D3832C-3F61-4E33-9D7F-B542CF966700}" type="pres">
      <dgm:prSet presAssocID="{64CAB2D7-59B5-4741-94A0-29A67EFE744A}" presName="parentLeftMargin" presStyleLbl="node1" presStyleIdx="1" presStyleCnt="4"/>
      <dgm:spPr/>
    </dgm:pt>
    <dgm:pt modelId="{E5C6BA3C-9C4E-4370-95A3-2A99C2CB0AF6}" type="pres">
      <dgm:prSet presAssocID="{64CAB2D7-59B5-4741-94A0-29A67EFE744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D3454DF-2F58-42C0-ACDF-73EF0F2BBB83}" type="pres">
      <dgm:prSet presAssocID="{64CAB2D7-59B5-4741-94A0-29A67EFE744A}" presName="negativeSpace" presStyleCnt="0"/>
      <dgm:spPr/>
    </dgm:pt>
    <dgm:pt modelId="{79C8B1AA-B18C-4C9B-A808-5BF28601F6E2}" type="pres">
      <dgm:prSet presAssocID="{64CAB2D7-59B5-4741-94A0-29A67EFE744A}" presName="childText" presStyleLbl="conFgAcc1" presStyleIdx="2" presStyleCnt="4">
        <dgm:presLayoutVars>
          <dgm:bulletEnabled val="1"/>
        </dgm:presLayoutVars>
      </dgm:prSet>
      <dgm:spPr/>
    </dgm:pt>
    <dgm:pt modelId="{E053ACDD-E052-4AA2-8051-CC0B2B1D0DBC}" type="pres">
      <dgm:prSet presAssocID="{0898AF1D-949A-4A10-ABEA-3DDE21A1B70A}" presName="spaceBetweenRectangles" presStyleCnt="0"/>
      <dgm:spPr/>
    </dgm:pt>
    <dgm:pt modelId="{D5B92E3A-D851-473D-A4AE-90CC2870E798}" type="pres">
      <dgm:prSet presAssocID="{36DF54DA-E4D3-4F85-8521-15014F0D2A7B}" presName="parentLin" presStyleCnt="0"/>
      <dgm:spPr/>
    </dgm:pt>
    <dgm:pt modelId="{C8CD6467-E30F-453D-9A79-B944F6BE757D}" type="pres">
      <dgm:prSet presAssocID="{36DF54DA-E4D3-4F85-8521-15014F0D2A7B}" presName="parentLeftMargin" presStyleLbl="node1" presStyleIdx="2" presStyleCnt="4"/>
      <dgm:spPr/>
    </dgm:pt>
    <dgm:pt modelId="{6B4AD9C0-2937-4619-939B-AEB4D347A2E4}" type="pres">
      <dgm:prSet presAssocID="{36DF54DA-E4D3-4F85-8521-15014F0D2A7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0B6B2E40-1E3A-497A-9BD9-33F2EEBD365B}" type="pres">
      <dgm:prSet presAssocID="{36DF54DA-E4D3-4F85-8521-15014F0D2A7B}" presName="negativeSpace" presStyleCnt="0"/>
      <dgm:spPr/>
    </dgm:pt>
    <dgm:pt modelId="{20F982D4-9664-4579-814F-1DE14297D0EE}" type="pres">
      <dgm:prSet presAssocID="{36DF54DA-E4D3-4F85-8521-15014F0D2A7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3EF9901-CA46-4C9D-BBE0-1DCD09F7C93D}" type="presOf" srcId="{32CFD1A6-AFA1-4750-AF97-C76B2242B6FA}" destId="{CAF201EE-1D90-4035-AFD1-9174D2419223}" srcOrd="0" destOrd="0" presId="urn:microsoft.com/office/officeart/2005/8/layout/list1"/>
    <dgm:cxn modelId="{F131A909-3EFA-4740-92F7-4D0AE0204F6D}" type="presOf" srcId="{32CFD1A6-AFA1-4750-AF97-C76B2242B6FA}" destId="{7D2C63AC-7EFC-4B32-A97C-74349D7E4F06}" srcOrd="1" destOrd="0" presId="urn:microsoft.com/office/officeart/2005/8/layout/list1"/>
    <dgm:cxn modelId="{7A734F38-4336-42C0-BB81-260C23E133D8}" type="presOf" srcId="{64CAB2D7-59B5-4741-94A0-29A67EFE744A}" destId="{E4D3832C-3F61-4E33-9D7F-B542CF966700}" srcOrd="0" destOrd="0" presId="urn:microsoft.com/office/officeart/2005/8/layout/list1"/>
    <dgm:cxn modelId="{B889D040-9B26-4975-93AE-9BC37EB9AFC8}" type="presOf" srcId="{86B2E301-3576-4061-8563-AADFAD8F8203}" destId="{42703BF7-2D06-433A-94FD-ED855CF7BDE1}" srcOrd="1" destOrd="0" presId="urn:microsoft.com/office/officeart/2005/8/layout/list1"/>
    <dgm:cxn modelId="{7345DA69-7CCF-4553-B587-8BB8E9D9BA7C}" type="presOf" srcId="{36DF54DA-E4D3-4F85-8521-15014F0D2A7B}" destId="{C8CD6467-E30F-453D-9A79-B944F6BE757D}" srcOrd="0" destOrd="0" presId="urn:microsoft.com/office/officeart/2005/8/layout/list1"/>
    <dgm:cxn modelId="{47F1BB79-F504-47E1-BC10-5D232AC8A89C}" type="presOf" srcId="{86B2E301-3576-4061-8563-AADFAD8F8203}" destId="{5ABC56C8-47E6-404F-BCAE-377DE791059B}" srcOrd="0" destOrd="0" presId="urn:microsoft.com/office/officeart/2005/8/layout/list1"/>
    <dgm:cxn modelId="{BCBF3792-9B9F-4547-A791-CD85EC7106EA}" type="presOf" srcId="{36DF54DA-E4D3-4F85-8521-15014F0D2A7B}" destId="{6B4AD9C0-2937-4619-939B-AEB4D347A2E4}" srcOrd="1" destOrd="0" presId="urn:microsoft.com/office/officeart/2005/8/layout/list1"/>
    <dgm:cxn modelId="{05DE559C-5A22-40A8-A693-9F9264AC1A82}" srcId="{5ACCABE0-572E-429C-9AD9-799EAECD0EA8}" destId="{64CAB2D7-59B5-4741-94A0-29A67EFE744A}" srcOrd="2" destOrd="0" parTransId="{EC0B098A-5EE2-4081-AC38-FF864A03047B}" sibTransId="{0898AF1D-949A-4A10-ABEA-3DDE21A1B70A}"/>
    <dgm:cxn modelId="{B162F5D5-2D9D-44C4-947E-4036F63C0959}" type="presOf" srcId="{5ACCABE0-572E-429C-9AD9-799EAECD0EA8}" destId="{F1FCA84B-4830-4272-8AED-52EAF59665A9}" srcOrd="0" destOrd="0" presId="urn:microsoft.com/office/officeart/2005/8/layout/list1"/>
    <dgm:cxn modelId="{9BCC18F3-131F-41B1-9A83-6331A4CD568E}" srcId="{5ACCABE0-572E-429C-9AD9-799EAECD0EA8}" destId="{36DF54DA-E4D3-4F85-8521-15014F0D2A7B}" srcOrd="3" destOrd="0" parTransId="{5CFE42AE-2E4F-4620-ABFD-3353407F9D35}" sibTransId="{94961803-157D-4873-AFA3-BF583285383B}"/>
    <dgm:cxn modelId="{6AE307F8-3A16-4D94-9965-2746739FE106}" srcId="{5ACCABE0-572E-429C-9AD9-799EAECD0EA8}" destId="{86B2E301-3576-4061-8563-AADFAD8F8203}" srcOrd="1" destOrd="0" parTransId="{8288D767-9D5A-4D02-9331-6F873EF0C563}" sibTransId="{C0B702CD-884F-47AA-9CAB-EEDD62C417E1}"/>
    <dgm:cxn modelId="{0E8611F8-4303-4A89-81F0-ED71570A0BCC}" type="presOf" srcId="{64CAB2D7-59B5-4741-94A0-29A67EFE744A}" destId="{E5C6BA3C-9C4E-4370-95A3-2A99C2CB0AF6}" srcOrd="1" destOrd="0" presId="urn:microsoft.com/office/officeart/2005/8/layout/list1"/>
    <dgm:cxn modelId="{65B6D6FD-46F4-474E-AF65-799872FE1F2F}" srcId="{5ACCABE0-572E-429C-9AD9-799EAECD0EA8}" destId="{32CFD1A6-AFA1-4750-AF97-C76B2242B6FA}" srcOrd="0" destOrd="0" parTransId="{1FC6767B-192A-4DC2-8F68-471C5D0E8DFC}" sibTransId="{45227DCF-9884-4BB6-9E42-6EFE15ACB35A}"/>
    <dgm:cxn modelId="{87566077-51B5-430D-83A0-280EEB3D996F}" type="presParOf" srcId="{F1FCA84B-4830-4272-8AED-52EAF59665A9}" destId="{A1E4D47A-D999-48D8-89F9-BBFD2481AD0F}" srcOrd="0" destOrd="0" presId="urn:microsoft.com/office/officeart/2005/8/layout/list1"/>
    <dgm:cxn modelId="{A7C428B3-87C0-43BB-A294-03995755FF33}" type="presParOf" srcId="{A1E4D47A-D999-48D8-89F9-BBFD2481AD0F}" destId="{CAF201EE-1D90-4035-AFD1-9174D2419223}" srcOrd="0" destOrd="0" presId="urn:microsoft.com/office/officeart/2005/8/layout/list1"/>
    <dgm:cxn modelId="{778E2757-B905-4114-8852-D795BBAE5ACB}" type="presParOf" srcId="{A1E4D47A-D999-48D8-89F9-BBFD2481AD0F}" destId="{7D2C63AC-7EFC-4B32-A97C-74349D7E4F06}" srcOrd="1" destOrd="0" presId="urn:microsoft.com/office/officeart/2005/8/layout/list1"/>
    <dgm:cxn modelId="{00C5037A-8ABD-471B-A66A-AC51A2E7E043}" type="presParOf" srcId="{F1FCA84B-4830-4272-8AED-52EAF59665A9}" destId="{4F428181-F1B8-4FE7-9B3B-8138992E031F}" srcOrd="1" destOrd="0" presId="urn:microsoft.com/office/officeart/2005/8/layout/list1"/>
    <dgm:cxn modelId="{AFC7BB53-3302-44A1-A8D4-9B2C686D2CEE}" type="presParOf" srcId="{F1FCA84B-4830-4272-8AED-52EAF59665A9}" destId="{75D374CA-1068-4992-AF8D-B84B70070085}" srcOrd="2" destOrd="0" presId="urn:microsoft.com/office/officeart/2005/8/layout/list1"/>
    <dgm:cxn modelId="{E924CF34-187B-46F1-BAD0-4935C3B00522}" type="presParOf" srcId="{F1FCA84B-4830-4272-8AED-52EAF59665A9}" destId="{4BCCEA6F-C8C4-4B53-A186-9BF6FDEE8F86}" srcOrd="3" destOrd="0" presId="urn:microsoft.com/office/officeart/2005/8/layout/list1"/>
    <dgm:cxn modelId="{A018F3D8-C894-4DB3-B9F3-B36E76993AEA}" type="presParOf" srcId="{F1FCA84B-4830-4272-8AED-52EAF59665A9}" destId="{30EA4DDC-D6EA-4C40-89C4-53A3316E1398}" srcOrd="4" destOrd="0" presId="urn:microsoft.com/office/officeart/2005/8/layout/list1"/>
    <dgm:cxn modelId="{CBC85375-ACEA-4CEE-8046-A445B7DAA781}" type="presParOf" srcId="{30EA4DDC-D6EA-4C40-89C4-53A3316E1398}" destId="{5ABC56C8-47E6-404F-BCAE-377DE791059B}" srcOrd="0" destOrd="0" presId="urn:microsoft.com/office/officeart/2005/8/layout/list1"/>
    <dgm:cxn modelId="{5EDD1CC3-5398-4C74-A436-3F461DF4BC40}" type="presParOf" srcId="{30EA4DDC-D6EA-4C40-89C4-53A3316E1398}" destId="{42703BF7-2D06-433A-94FD-ED855CF7BDE1}" srcOrd="1" destOrd="0" presId="urn:microsoft.com/office/officeart/2005/8/layout/list1"/>
    <dgm:cxn modelId="{9D4A7E5D-7163-4B61-B527-F5C3B4644925}" type="presParOf" srcId="{F1FCA84B-4830-4272-8AED-52EAF59665A9}" destId="{A1C808CF-AAD7-493D-9B78-6962A9DE61CD}" srcOrd="5" destOrd="0" presId="urn:microsoft.com/office/officeart/2005/8/layout/list1"/>
    <dgm:cxn modelId="{B24EE910-D5D8-449E-88A1-6CE5C5E63664}" type="presParOf" srcId="{F1FCA84B-4830-4272-8AED-52EAF59665A9}" destId="{8B7DEE41-2A57-499F-A423-4B7CE0EA9CBF}" srcOrd="6" destOrd="0" presId="urn:microsoft.com/office/officeart/2005/8/layout/list1"/>
    <dgm:cxn modelId="{19A00E6B-CF0D-405B-ABBB-229C8A6A260F}" type="presParOf" srcId="{F1FCA84B-4830-4272-8AED-52EAF59665A9}" destId="{2A26A59E-4FED-4C19-A0E2-65D64081DCFF}" srcOrd="7" destOrd="0" presId="urn:microsoft.com/office/officeart/2005/8/layout/list1"/>
    <dgm:cxn modelId="{23C2E3DF-5EB7-417B-BB92-46A4A9E194EA}" type="presParOf" srcId="{F1FCA84B-4830-4272-8AED-52EAF59665A9}" destId="{7D964BC9-A4B2-467D-88B9-F20E2080241A}" srcOrd="8" destOrd="0" presId="urn:microsoft.com/office/officeart/2005/8/layout/list1"/>
    <dgm:cxn modelId="{5A75F2D0-1788-45AD-9585-6EDD5B7D8106}" type="presParOf" srcId="{7D964BC9-A4B2-467D-88B9-F20E2080241A}" destId="{E4D3832C-3F61-4E33-9D7F-B542CF966700}" srcOrd="0" destOrd="0" presId="urn:microsoft.com/office/officeart/2005/8/layout/list1"/>
    <dgm:cxn modelId="{C05B7950-92EC-4F28-914B-4889AFE15D9D}" type="presParOf" srcId="{7D964BC9-A4B2-467D-88B9-F20E2080241A}" destId="{E5C6BA3C-9C4E-4370-95A3-2A99C2CB0AF6}" srcOrd="1" destOrd="0" presId="urn:microsoft.com/office/officeart/2005/8/layout/list1"/>
    <dgm:cxn modelId="{5F190805-C82A-48CB-AFAD-F4967EC8D39C}" type="presParOf" srcId="{F1FCA84B-4830-4272-8AED-52EAF59665A9}" destId="{CD3454DF-2F58-42C0-ACDF-73EF0F2BBB83}" srcOrd="9" destOrd="0" presId="urn:microsoft.com/office/officeart/2005/8/layout/list1"/>
    <dgm:cxn modelId="{18BB6E67-929A-402B-9DDC-159C3F691A68}" type="presParOf" srcId="{F1FCA84B-4830-4272-8AED-52EAF59665A9}" destId="{79C8B1AA-B18C-4C9B-A808-5BF28601F6E2}" srcOrd="10" destOrd="0" presId="urn:microsoft.com/office/officeart/2005/8/layout/list1"/>
    <dgm:cxn modelId="{81C5CE01-ECF7-4A18-925D-2AD00964600D}" type="presParOf" srcId="{F1FCA84B-4830-4272-8AED-52EAF59665A9}" destId="{E053ACDD-E052-4AA2-8051-CC0B2B1D0DBC}" srcOrd="11" destOrd="0" presId="urn:microsoft.com/office/officeart/2005/8/layout/list1"/>
    <dgm:cxn modelId="{F32B6292-EA35-42AA-B99C-C807FCED0DFE}" type="presParOf" srcId="{F1FCA84B-4830-4272-8AED-52EAF59665A9}" destId="{D5B92E3A-D851-473D-A4AE-90CC2870E798}" srcOrd="12" destOrd="0" presId="urn:microsoft.com/office/officeart/2005/8/layout/list1"/>
    <dgm:cxn modelId="{4B6EA172-65F6-40A9-9481-889223081B4F}" type="presParOf" srcId="{D5B92E3A-D851-473D-A4AE-90CC2870E798}" destId="{C8CD6467-E30F-453D-9A79-B944F6BE757D}" srcOrd="0" destOrd="0" presId="urn:microsoft.com/office/officeart/2005/8/layout/list1"/>
    <dgm:cxn modelId="{AD7BC74D-3125-4C08-9D9F-2AA2EFCA64C5}" type="presParOf" srcId="{D5B92E3A-D851-473D-A4AE-90CC2870E798}" destId="{6B4AD9C0-2937-4619-939B-AEB4D347A2E4}" srcOrd="1" destOrd="0" presId="urn:microsoft.com/office/officeart/2005/8/layout/list1"/>
    <dgm:cxn modelId="{5B875073-6CE5-4CE1-A912-D9E16A016B67}" type="presParOf" srcId="{F1FCA84B-4830-4272-8AED-52EAF59665A9}" destId="{0B6B2E40-1E3A-497A-9BD9-33F2EEBD365B}" srcOrd="13" destOrd="0" presId="urn:microsoft.com/office/officeart/2005/8/layout/list1"/>
    <dgm:cxn modelId="{4ADA16D7-AB7F-423B-AB1E-5D2A3958AE2B}" type="presParOf" srcId="{F1FCA84B-4830-4272-8AED-52EAF59665A9}" destId="{20F982D4-9664-4579-814F-1DE14297D0E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374CA-1068-4992-AF8D-B84B70070085}">
      <dsp:nvSpPr>
        <dsp:cNvPr id="0" name=""/>
        <dsp:cNvSpPr/>
      </dsp:nvSpPr>
      <dsp:spPr>
        <a:xfrm>
          <a:off x="0" y="530505"/>
          <a:ext cx="10233497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2C63AC-7EFC-4B32-A97C-74349D7E4F06}">
      <dsp:nvSpPr>
        <dsp:cNvPr id="0" name=""/>
        <dsp:cNvSpPr/>
      </dsp:nvSpPr>
      <dsp:spPr>
        <a:xfrm>
          <a:off x="511674" y="72945"/>
          <a:ext cx="7163447" cy="915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761" tIns="0" rIns="27076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1. Metal Ion Size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Larger metal ions can accommodate more ligands.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e.g., Lanthanides → CN up to 12</a:t>
          </a:r>
          <a:endParaRPr lang="ru-KZ" sz="1600" kern="1200" dirty="0"/>
        </a:p>
      </dsp:txBody>
      <dsp:txXfrm>
        <a:off x="556346" y="117617"/>
        <a:ext cx="7074103" cy="825776"/>
      </dsp:txXfrm>
    </dsp:sp>
    <dsp:sp modelId="{8B7DEE41-2A57-499F-A423-4B7CE0EA9CBF}">
      <dsp:nvSpPr>
        <dsp:cNvPr id="0" name=""/>
        <dsp:cNvSpPr/>
      </dsp:nvSpPr>
      <dsp:spPr>
        <a:xfrm>
          <a:off x="0" y="1936665"/>
          <a:ext cx="10233497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703BF7-2D06-433A-94FD-ED855CF7BDE1}">
      <dsp:nvSpPr>
        <dsp:cNvPr id="0" name=""/>
        <dsp:cNvSpPr/>
      </dsp:nvSpPr>
      <dsp:spPr>
        <a:xfrm>
          <a:off x="511674" y="1479105"/>
          <a:ext cx="7163447" cy="915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761" tIns="0" rIns="27076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2. Electronic Configuration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d⁰ or f⁰ metals have less repulsion, allowing higher CN.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d¹⁰ systems often show lower CN due to filled orbitals.</a:t>
          </a:r>
          <a:endParaRPr lang="ru-KZ" sz="1600" kern="1200" dirty="0"/>
        </a:p>
      </dsp:txBody>
      <dsp:txXfrm>
        <a:off x="556346" y="1523777"/>
        <a:ext cx="7074103" cy="825776"/>
      </dsp:txXfrm>
    </dsp:sp>
    <dsp:sp modelId="{79C8B1AA-B18C-4C9B-A808-5BF28601F6E2}">
      <dsp:nvSpPr>
        <dsp:cNvPr id="0" name=""/>
        <dsp:cNvSpPr/>
      </dsp:nvSpPr>
      <dsp:spPr>
        <a:xfrm>
          <a:off x="0" y="3342826"/>
          <a:ext cx="10233497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6BA3C-9C4E-4370-95A3-2A99C2CB0AF6}">
      <dsp:nvSpPr>
        <dsp:cNvPr id="0" name=""/>
        <dsp:cNvSpPr/>
      </dsp:nvSpPr>
      <dsp:spPr>
        <a:xfrm>
          <a:off x="511674" y="2885265"/>
          <a:ext cx="7163447" cy="915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761" tIns="0" rIns="27076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3. Ligand Size and Donor Strength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Small ligands (F⁻, CN⁻, H₂O) favor high CN.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Bulky ligands (</a:t>
          </a:r>
          <a:r>
            <a:rPr lang="en-US" sz="1600" kern="1200" dirty="0" err="1"/>
            <a:t>PPh</a:t>
          </a:r>
          <a:r>
            <a:rPr lang="en-US" sz="1600" kern="1200" dirty="0"/>
            <a:t>₃, </a:t>
          </a:r>
          <a:r>
            <a:rPr lang="en-US" sz="1600" kern="1200" dirty="0" err="1"/>
            <a:t>tBuNH</a:t>
          </a:r>
          <a:r>
            <a:rPr lang="en-US" sz="1600" kern="1200" dirty="0"/>
            <a:t>₂) limit CN to 2–4.</a:t>
          </a:r>
        </a:p>
      </dsp:txBody>
      <dsp:txXfrm>
        <a:off x="556346" y="2929937"/>
        <a:ext cx="7074103" cy="825776"/>
      </dsp:txXfrm>
    </dsp:sp>
    <dsp:sp modelId="{20F982D4-9664-4579-814F-1DE14297D0EE}">
      <dsp:nvSpPr>
        <dsp:cNvPr id="0" name=""/>
        <dsp:cNvSpPr/>
      </dsp:nvSpPr>
      <dsp:spPr>
        <a:xfrm>
          <a:off x="0" y="4748986"/>
          <a:ext cx="10233497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4AD9C0-2937-4619-939B-AEB4D347A2E4}">
      <dsp:nvSpPr>
        <dsp:cNvPr id="0" name=""/>
        <dsp:cNvSpPr/>
      </dsp:nvSpPr>
      <dsp:spPr>
        <a:xfrm>
          <a:off x="511674" y="4291426"/>
          <a:ext cx="7163447" cy="915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761" tIns="0" rIns="27076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4. Solvent and Crystal Packing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Coordination number may change in solution vs. solid state.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Example: [Co(H₂O)₆]²⁺ (</a:t>
          </a:r>
          <a:r>
            <a:rPr lang="en-US" sz="1600" kern="1200" dirty="0" err="1"/>
            <a:t>aq</a:t>
          </a:r>
          <a:r>
            <a:rPr lang="en-US" sz="1600" kern="1200" dirty="0"/>
            <a:t>) vs. [</a:t>
          </a:r>
          <a:r>
            <a:rPr lang="en-US" sz="1600" kern="1200" dirty="0" err="1"/>
            <a:t>CoCl</a:t>
          </a:r>
          <a:r>
            <a:rPr lang="en-US" sz="1600" kern="1200" dirty="0"/>
            <a:t>₄]²⁻ (solid).</a:t>
          </a:r>
          <a:endParaRPr lang="ru-KZ" sz="1600" kern="1200" dirty="0"/>
        </a:p>
      </dsp:txBody>
      <dsp:txXfrm>
        <a:off x="556346" y="4336098"/>
        <a:ext cx="7074103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6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970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763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4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7660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5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8341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35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0812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7109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2131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9858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6BF2F-16A1-BA58-C1CE-6DE87706FE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k-KZ" sz="4000" dirty="0"/>
              <a:t>Co</a:t>
            </a:r>
            <a:r>
              <a:rPr lang="en-US" sz="4000" dirty="0"/>
              <a:t>ordination</a:t>
            </a:r>
            <a:r>
              <a:rPr lang="kk-KZ" sz="4000" dirty="0"/>
              <a:t> compounds with unusual coordination numbers</a:t>
            </a:r>
            <a:endParaRPr lang="ru-KZ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46CD7C-D396-7E1C-F26C-34A4E9E87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PhD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Bakhadur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Askar</a:t>
            </a:r>
            <a:endParaRPr lang="ru-KZ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37323D-9213-7BEF-9429-B2649E9BA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56" y="120969"/>
            <a:ext cx="1609483" cy="16643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AF29E9-9729-A5C7-A457-0D61F478F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8544" y="56164"/>
            <a:ext cx="1755800" cy="17314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A55B464-B79B-E189-7779-4A5B1FAD7F18}"/>
              </a:ext>
            </a:extLst>
          </p:cNvPr>
          <p:cNvSpPr txBox="1"/>
          <p:nvPr/>
        </p:nvSpPr>
        <p:spPr>
          <a:xfrm>
            <a:off x="1850279" y="307328"/>
            <a:ext cx="8281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Al-Farabi Kazakh National University</a:t>
            </a:r>
            <a:endParaRPr lang="ru-RU" dirty="0"/>
          </a:p>
          <a:p>
            <a:pPr algn="ctr"/>
            <a:r>
              <a:rPr lang="en-US" dirty="0"/>
              <a:t>Faculty of Chemistry and Chemical technology</a:t>
            </a:r>
            <a:endParaRPr lang="ru-RU" dirty="0"/>
          </a:p>
          <a:p>
            <a:pPr algn="ctr"/>
            <a:r>
              <a:rPr lang="en-US" dirty="0"/>
              <a:t>Department of General and Inorganic Chemistry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1632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0F3308-12C4-4DD7-ABB4-D0DFAA3C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24046D-AAB6-4470-AC22-6448D576E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11A0A85-392D-49DA-B9EC-82262B3B9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3AFD74C-283C-45BD-885B-6E6635E4B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E3DE725-FEB0-422F-BDBA-A29C95768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5058156-257B-4118-BA50-5869C8AF6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EBC7A-3ED6-B45D-CA5F-A44ABF2FE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808056"/>
            <a:ext cx="8608037" cy="1077229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Coordination numbers</a:t>
            </a:r>
            <a:br>
              <a:rPr lang="en-US" b="1" dirty="0"/>
            </a:b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0B23AF-34F9-AF23-D588-EF7453EAB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5035" y="1483360"/>
            <a:ext cx="4969392" cy="529336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800" dirty="0"/>
              <a:t>The coordination number (CN) is the number of ligand donor atoms directly bonded to the central metal ion in a coordination complex.</a:t>
            </a:r>
            <a:br>
              <a:rPr lang="en-US" sz="1800" dirty="0"/>
            </a:br>
            <a:r>
              <a:rPr lang="en-US" sz="1800" dirty="0"/>
              <a:t>It reflects the geometry, electronic structure, and bonding capacity of the metal center.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u="sng" dirty="0"/>
              <a:t>Typical coordination numbers: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/>
              <a:t>4 (tetrahedral, square planar)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/>
              <a:t>6 (octahedral)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/>
              <a:t>These geometries dominate in transition metal chemistry due to favorable spatial and electronic configurations.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/>
              <a:t>However, unusual coordination numbers (below 4 or above 6) are also observed, especially in lanthanide, actinide, and sterically hindered transition metal complexes.</a:t>
            </a:r>
          </a:p>
          <a:p>
            <a:pPr marL="0" indent="0">
              <a:lnSpc>
                <a:spcPct val="110000"/>
              </a:lnSpc>
              <a:buNone/>
            </a:pPr>
            <a:endParaRPr lang="ru-KZ" sz="1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E5FA23C-A7CC-6DE0-71F3-23E1D41AD31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7255"/>
          <a:stretch>
            <a:fillRect/>
          </a:stretch>
        </p:blipFill>
        <p:spPr>
          <a:xfrm>
            <a:off x="6365493" y="2169275"/>
            <a:ext cx="4818974" cy="2514014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23B4D99-FEA8-489A-8436-A2F113BE1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58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F70AA-E05B-B98C-246C-4355BD6F1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Low coordination numbers (CN = 2–3)</a:t>
            </a:r>
            <a:br>
              <a:rPr lang="en-US" b="1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CF17D3-6FA7-7344-E8F4-C04DE1FC3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0511" y="1702340"/>
            <a:ext cx="9708204" cy="488328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Low coordination numbers are common for: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d¹⁰ metals (Cu⁺, Ag⁺, Au⁺)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Bulky ligands preventing crowding</a:t>
            </a:r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marL="0" indent="0">
              <a:buNone/>
            </a:pPr>
            <a:r>
              <a:rPr lang="en-US" sz="2900" u="sng" dirty="0"/>
              <a:t>[Ag(NH₃)₂]⁺ — Linear geometry, CN = 2.</a:t>
            </a:r>
          </a:p>
          <a:p>
            <a:pPr marL="0" indent="0">
              <a:buNone/>
            </a:pPr>
            <a:r>
              <a:rPr lang="en-US" sz="2900" u="sng" dirty="0"/>
              <a:t>[Cu(CN)₃]²⁻ — Trigonal planar geometry, CN = 3.</a:t>
            </a:r>
          </a:p>
          <a:p>
            <a:pPr marL="0" indent="0">
              <a:buNone/>
            </a:pPr>
            <a:r>
              <a:rPr lang="en-US" sz="2900" u="sng" dirty="0"/>
              <a:t>[Pt(</a:t>
            </a:r>
            <a:r>
              <a:rPr lang="en-US" sz="2900" u="sng" dirty="0" err="1"/>
              <a:t>PPh</a:t>
            </a:r>
            <a:r>
              <a:rPr lang="en-US" sz="2900" u="sng" dirty="0"/>
              <a:t>₃)₂] — Linear, stabilized by bulky phosphine ligands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Characteristics:</a:t>
            </a:r>
          </a:p>
          <a:p>
            <a:pPr marL="0" indent="0">
              <a:buNone/>
            </a:pPr>
            <a:r>
              <a:rPr lang="en-US" dirty="0"/>
              <a:t>Common in soft metal ions with filled d-orbitals.</a:t>
            </a:r>
          </a:p>
          <a:p>
            <a:pPr marL="0" indent="0">
              <a:buNone/>
            </a:pPr>
            <a:r>
              <a:rPr lang="en-US" dirty="0"/>
              <a:t>Often stabilized in gas phase or nonpolar solvents.</a:t>
            </a:r>
          </a:p>
          <a:p>
            <a:pPr marL="0" indent="0">
              <a:buNone/>
            </a:pPr>
            <a:r>
              <a:rPr lang="en-US" dirty="0"/>
              <a:t>Exhibit unique optical and catalytic properties.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20294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FE4BB-1FDC-5870-7494-8F857A3B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High coordination numbers (CN = 7–12)</a:t>
            </a:r>
            <a:br>
              <a:rPr lang="en-US" b="1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EB0747-4052-E1D0-E6D9-2D4A523C8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6698" y="1527243"/>
            <a:ext cx="9299642" cy="504865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High coordination numbers appear in large metal ions or when small ligands (e.g., F⁻, CN⁻, H₂O) surround the metal.</a:t>
            </a:r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marL="0" indent="0">
              <a:buNone/>
            </a:pPr>
            <a:r>
              <a:rPr lang="en-US" sz="2500" u="sng" dirty="0"/>
              <a:t>[</a:t>
            </a:r>
            <a:r>
              <a:rPr lang="en-US" sz="2500" u="sng" dirty="0" err="1"/>
              <a:t>ZrF</a:t>
            </a:r>
            <a:r>
              <a:rPr lang="en-US" sz="2500" u="sng" dirty="0"/>
              <a:t>₇]³⁻ → Pentagonal bipyramidal (CN = 7)</a:t>
            </a:r>
          </a:p>
          <a:p>
            <a:pPr marL="0" indent="0">
              <a:buNone/>
            </a:pPr>
            <a:r>
              <a:rPr lang="en-US" sz="2500" u="sng" dirty="0"/>
              <a:t>[Mo(CN)₈]⁴⁻ → Square antiprismatic (CN = 8)</a:t>
            </a:r>
          </a:p>
          <a:p>
            <a:pPr marL="0" indent="0">
              <a:buNone/>
            </a:pPr>
            <a:r>
              <a:rPr lang="en-US" sz="2500" u="sng" dirty="0"/>
              <a:t>[La(H₂O)₉]³⁺ → Tricapped trigonal prismatic (CN = 9)</a:t>
            </a:r>
          </a:p>
          <a:p>
            <a:pPr marL="0" indent="0">
              <a:buNone/>
            </a:pPr>
            <a:r>
              <a:rPr lang="en-US" sz="2500" u="sng" dirty="0"/>
              <a:t>[Ce(NO₃)₆]²⁻ → CN = 12</a:t>
            </a:r>
          </a:p>
          <a:p>
            <a:pPr marL="0" indent="0">
              <a:buNone/>
            </a:pPr>
            <a:r>
              <a:rPr lang="en-US" dirty="0"/>
              <a:t>Reasons for stability:</a:t>
            </a:r>
          </a:p>
          <a:p>
            <a:pPr marL="0" indent="0">
              <a:buNone/>
            </a:pPr>
            <a:r>
              <a:rPr lang="en-US" dirty="0"/>
              <a:t>Large ionic radii of lanthanides and actinides</a:t>
            </a:r>
          </a:p>
          <a:p>
            <a:pPr marL="0" indent="0">
              <a:buNone/>
            </a:pPr>
            <a:r>
              <a:rPr lang="en-US" dirty="0"/>
              <a:t>High charge allowing dense packing of small ligands</a:t>
            </a:r>
          </a:p>
          <a:p>
            <a:pPr marL="0" indent="0">
              <a:buNone/>
            </a:pPr>
            <a:r>
              <a:rPr lang="en-US" dirty="0"/>
              <a:t>Weak ligand–ligand repulsion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3191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97DEA-484A-6D82-B1FD-FFED1BD6F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3987" y="177639"/>
            <a:ext cx="7958331" cy="1077229"/>
          </a:xfrm>
        </p:spPr>
        <p:txBody>
          <a:bodyPr>
            <a:normAutofit/>
          </a:bodyPr>
          <a:lstStyle/>
          <a:p>
            <a:r>
              <a:rPr lang="en-US" b="1" dirty="0"/>
              <a:t>Factors affecting coordination number</a:t>
            </a:r>
            <a:endParaRPr lang="ru-KZ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B5D8A5B2-6066-2B36-0E63-C03B7970A7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6583815"/>
              </p:ext>
            </p:extLst>
          </p:nvPr>
        </p:nvGraphicFramePr>
        <p:xfrm>
          <a:off x="1118682" y="1254868"/>
          <a:ext cx="10233497" cy="5603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741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EC6F8-5FEE-7CF0-3308-C59C2683C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Structural and electronic explanations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8626D5-122E-5D16-19CD-4C20A2452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Unusual CNs are rationalized by:</a:t>
            </a:r>
          </a:p>
          <a:p>
            <a:pPr marL="0" indent="0">
              <a:buNone/>
            </a:pPr>
            <a:r>
              <a:rPr lang="en-US" b="1" dirty="0"/>
              <a:t>Crystal Field Theory (CFT): Distribution of d-orbitals influences ligand arrangement.</a:t>
            </a:r>
          </a:p>
          <a:p>
            <a:pPr marL="0" indent="0">
              <a:buNone/>
            </a:pPr>
            <a:r>
              <a:rPr lang="en-US" b="1" dirty="0"/>
              <a:t>Steric Effects: Bulky ligands restrict coordination sites.</a:t>
            </a:r>
          </a:p>
          <a:p>
            <a:pPr marL="0" indent="0">
              <a:buNone/>
            </a:pPr>
            <a:r>
              <a:rPr lang="en-US" b="1" dirty="0"/>
              <a:t>Metal–Ligand Bond Energy: High CNs occur when bonding energy compensates repulsion.</a:t>
            </a:r>
          </a:p>
          <a:p>
            <a:pPr marL="0" indent="0">
              <a:buNone/>
            </a:pPr>
            <a:r>
              <a:rPr lang="en-US" b="1" dirty="0"/>
              <a:t>Relativistic Effects: Heavy transition metals (Pt, Au) exhibit low CN due to contraction of 6s and 5d orbitals.</a:t>
            </a:r>
          </a:p>
          <a:p>
            <a:pPr marL="0" indent="0">
              <a:buNone/>
            </a:pPr>
            <a:r>
              <a:rPr lang="en-US" b="1" dirty="0"/>
              <a:t>Hybridization:</a:t>
            </a:r>
          </a:p>
          <a:p>
            <a:pPr marL="457200" lvl="1" indent="0">
              <a:buNone/>
            </a:pPr>
            <a:r>
              <a:rPr lang="en-US" b="1" dirty="0"/>
              <a:t>CN = 2 → </a:t>
            </a:r>
            <a:r>
              <a:rPr lang="en-US" b="1" dirty="0" err="1"/>
              <a:t>sp</a:t>
            </a: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CN = 4 → dsp² or sp³</a:t>
            </a:r>
          </a:p>
          <a:p>
            <a:pPr marL="457200" lvl="1" indent="0">
              <a:buNone/>
            </a:pPr>
            <a:r>
              <a:rPr lang="en-US" b="1" dirty="0"/>
              <a:t>CN = 6 → d²sp³</a:t>
            </a:r>
          </a:p>
          <a:p>
            <a:pPr marL="457200" lvl="1" indent="0">
              <a:buNone/>
            </a:pPr>
            <a:r>
              <a:rPr lang="en-US" b="1" dirty="0"/>
              <a:t>CN &gt; 6 → involvement of f-orbitals (especially in lanthanides/actinides).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5067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E310F-F37D-1B9D-75C4-E84C0CAC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points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DBFEFA-40EE-0848-6BFE-3AA5E3731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Coordination number defines the number of ligand atoms bonded to the central metal.</a:t>
            </a:r>
          </a:p>
          <a:p>
            <a:pPr marL="0" indent="0">
              <a:buNone/>
            </a:pPr>
            <a:r>
              <a:rPr lang="en-US" b="1" dirty="0"/>
              <a:t>Typical CN values are 4 and 6, but unusual numbers (2–3, 7–12) occur under special conditions.</a:t>
            </a:r>
          </a:p>
          <a:p>
            <a:pPr marL="0" indent="0">
              <a:buNone/>
            </a:pPr>
            <a:r>
              <a:rPr lang="en-US" b="1" dirty="0"/>
              <a:t>Low CN → small, soft metals with bulky ligands.</a:t>
            </a:r>
          </a:p>
          <a:p>
            <a:pPr marL="0" indent="0">
              <a:buNone/>
            </a:pPr>
            <a:r>
              <a:rPr lang="en-US" b="1" dirty="0"/>
              <a:t>High CN → large, highly charged metals with small ligands.</a:t>
            </a:r>
          </a:p>
          <a:p>
            <a:pPr marL="0" indent="0">
              <a:buNone/>
            </a:pPr>
            <a:r>
              <a:rPr lang="en-US" b="1" dirty="0"/>
              <a:t>Determined by ionic size, electronic structure, ligand </a:t>
            </a:r>
            <a:r>
              <a:rPr lang="en-US" b="1" dirty="0" err="1"/>
              <a:t>sterics</a:t>
            </a:r>
            <a:r>
              <a:rPr lang="en-US" b="1" dirty="0"/>
              <a:t>, and solvent environment.</a:t>
            </a:r>
          </a:p>
          <a:p>
            <a:pPr marL="0" indent="0">
              <a:buNone/>
            </a:pPr>
            <a:r>
              <a:rPr lang="en-US" b="1" dirty="0"/>
              <a:t>Unusual coordination numbers expand our understanding of chemical bonding, catalysis, and material design.</a:t>
            </a: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690389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4DBDB-6E73-C87A-45DB-608276321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167" y="2590984"/>
            <a:ext cx="7369642" cy="3608480"/>
          </a:xfrm>
        </p:spPr>
        <p:txBody>
          <a:bodyPr>
            <a:normAutofit/>
          </a:bodyPr>
          <a:lstStyle/>
          <a:p>
            <a:pPr algn="l"/>
            <a:r>
              <a:rPr lang="en-US" sz="8000"/>
              <a:t>Thank you for attention!</a:t>
            </a:r>
            <a:endParaRPr lang="ru-KZ" sz="8000"/>
          </a:p>
        </p:txBody>
      </p:sp>
    </p:spTree>
    <p:extLst>
      <p:ext uri="{BB962C8B-B14F-4D97-AF65-F5344CB8AC3E}">
        <p14:creationId xmlns:p14="http://schemas.microsoft.com/office/powerpoint/2010/main" val="174924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Мэдисон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Мэдисон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эдисон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TM16401375[[fn=Мэдисон]]</Template>
  <TotalTime>108</TotalTime>
  <Words>712</Words>
  <Application>Microsoft Office PowerPoint</Application>
  <PresentationFormat>Широкоэкранный</PresentationFormat>
  <Paragraphs>69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MS Shell Dlg 2</vt:lpstr>
      <vt:lpstr>Wingdings</vt:lpstr>
      <vt:lpstr>Wingdings 3</vt:lpstr>
      <vt:lpstr>Мэдисон</vt:lpstr>
      <vt:lpstr>Coordination compounds with unusual coordination numbers</vt:lpstr>
      <vt:lpstr>Coordination numbers </vt:lpstr>
      <vt:lpstr>Low coordination numbers (CN = 2–3) </vt:lpstr>
      <vt:lpstr>High coordination numbers (CN = 7–12) </vt:lpstr>
      <vt:lpstr>Factors affecting coordination number</vt:lpstr>
      <vt:lpstr>Structural and electronic explanations</vt:lpstr>
      <vt:lpstr>Key points</vt:lpstr>
      <vt:lpstr>Thank you for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eze</dc:creator>
  <cp:lastModifiedBy>eze</cp:lastModifiedBy>
  <cp:revision>4</cp:revision>
  <dcterms:created xsi:type="dcterms:W3CDTF">2025-11-06T06:59:55Z</dcterms:created>
  <dcterms:modified xsi:type="dcterms:W3CDTF">2025-11-06T11:51:16Z</dcterms:modified>
</cp:coreProperties>
</file>